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1" r:id="rId4"/>
    <p:sldId id="282" r:id="rId5"/>
    <p:sldId id="264" r:id="rId6"/>
    <p:sldId id="266" r:id="rId7"/>
    <p:sldId id="267" r:id="rId8"/>
    <p:sldId id="268" r:id="rId9"/>
    <p:sldId id="278" r:id="rId10"/>
    <p:sldId id="275" r:id="rId11"/>
    <p:sldId id="277" r:id="rId12"/>
    <p:sldId id="270" r:id="rId13"/>
    <p:sldId id="274" r:id="rId14"/>
    <p:sldId id="271" r:id="rId15"/>
    <p:sldId id="273" r:id="rId16"/>
    <p:sldId id="272" r:id="rId17"/>
    <p:sldId id="276" r:id="rId18"/>
    <p:sldId id="280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46"/>
  </p:normalViewPr>
  <p:slideViewPr>
    <p:cSldViewPr snapToGrid="0">
      <p:cViewPr>
        <p:scale>
          <a:sx n="79" d="100"/>
          <a:sy n="79" d="100"/>
        </p:scale>
        <p:origin x="185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B079D-48DE-B14F-9A47-82B191F252C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41C39-2CA2-C04A-B316-FE6760945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9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41C39-2CA2-C04A-B316-FE6760945B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46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ECB9-7D25-B5B1-E346-26873C9B6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F0574-6A79-759D-FFD6-B29478239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CE556-C622-E8B2-1FCA-F0FF861C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12ABA-74C3-0765-481F-55EFA6C3D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C7D4-F45E-486E-74FC-8C77E003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80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56C0-3A89-668C-889A-8AECF1A0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54438-C75F-3FD3-4041-E9CE9D131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386A9-1101-BE21-636F-3E7426A9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0D52D-BAA6-3675-4618-0E782BB5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30115-AFA6-090F-2B0A-EA6FBF95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96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AAC936-0317-AF98-6D13-F45E73A23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343126-700B-18D4-B8CD-973E322E0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499AD-B981-0DCE-FFBD-BC3F89DB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EACD0-82F6-AE23-1A8E-188274DD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C4D47-66C0-1029-8EA7-D093D261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6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E84E4-1D8C-D63A-705E-BCC6E105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692EF-7604-AEC0-8729-B23C4D4B4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9F3C2-261F-53D0-A58B-98D886BF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F16FF-7BA5-3A61-4A49-0DE40DD3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D2DBE-203C-3E11-7CED-7E784583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06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276B0-D2A7-ADE6-0902-49476C23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33F9A-3673-E2D1-6FB2-4C5E79121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345D-2F8D-6092-D7E4-B9ECC76E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4F795-8C56-B51A-3EC6-1889106C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DCF4F-D2BF-4045-98DB-D5CF0A667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1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1B18-AC21-982E-40D5-89D42650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D11F4-E1DF-ADF2-40B2-88FF14956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30BBD-E58A-5B29-38F8-7CDD84D89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440B8-8CE0-7A1C-D2E1-BAD09232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47187-8AEA-8FA7-D09B-C0C1218D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3B364-F4DD-7990-4C2E-738B6C61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3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6703-8B18-B380-93FD-FDB31D87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2E185-B82F-7342-B6D5-17BF7D07B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B7EB2-64EA-6744-724F-69CC78B52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3380B-BC5F-947D-FB1B-E577B05F5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AC625-8BB4-F557-946E-6FD3F4DB9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A67026-949C-659A-282D-E45AE0E5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27A6A-4F68-64FA-0E4E-8CFA7BE5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B48496-7A29-ECBC-03B6-77286CDD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3AF5-8F7A-7146-313A-1A490968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100DA-1C57-9C94-AFC4-EEE71F5A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E28E0-8E99-9A74-EF43-3C62BCB9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8D8A7-7634-DCD7-5BA5-7AF356F7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7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6B09BD-4944-CB82-2E5D-8FE02267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6DB1E-8ED3-1DC7-B671-C196E2CE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64367-B30D-0FA2-DFEF-50A43D97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6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AE3F-6A75-464F-7224-3BA67A3AD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283A1-901F-52A0-0FAF-58670E66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DC3A7-9BF8-0B81-3003-F382717E2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13690-D9AE-6608-A734-B030F771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B658D-4B45-2197-0E4F-F4B49821A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9896C-ED7E-302B-D92C-AA0E0682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3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FD17-A21C-5733-7F68-0C03FE67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89075C-54F8-2F9E-28CA-09D3A226CF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B79BA-1C55-BE5D-67F5-A4FD642DC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B0079-BB7D-729D-4800-9FCC6DE0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FDF60-CB5F-3A51-0BE4-21416E98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3CF7F-0534-C54B-ABD5-44811373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9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F5B70-5166-8A2D-2990-88ADEFB0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EC2C6-C566-908D-C5D7-41D81BF76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30C28-55C1-2BB2-DD3F-F67DD4A28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7BEDB-A663-DF4C-BA4F-971756649085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31AB2-12B1-84F1-3E9B-6B249F787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DA805-90DD-0ACB-1655-823EC2FCB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1DD24-ED59-8342-9052-AF80C7B0D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4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kdo.com/wp-content/uploads/2020/10/BBC-microbit-v2-datasheet-v1.2.pdf" TargetMode="External"/><Relationship Id="rId2" Type="http://schemas.openxmlformats.org/officeDocument/2006/relationships/hyperlink" Target="https://infocenter.nordicsemi.com/pdf/nRF52833_PS_v1.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aolanzhan/Embedded-Game-Developed-on-Microbit/blob/main/software/apps/virtual_timers/virtual_timer.c" TargetMode="External"/><Relationship Id="rId5" Type="http://schemas.openxmlformats.org/officeDocument/2006/relationships/hyperlink" Target="https://www.digikey.com/en/articles/using-an-accelerometer-for-inclination-sensing" TargetMode="External"/><Relationship Id="rId4" Type="http://schemas.openxmlformats.org/officeDocument/2006/relationships/hyperlink" Target="https://www.st.com/en/mems-and-sensors/lsm303agr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C4C09-DA78-F66C-3052-A126D7941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Embedded “Doodle Jump” Game on the Micro:bit 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71D62-D0C8-EB53-5E11-3DECDB020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/>
              <a:t>Author: Haolan Zhan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75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DA09A-6AE7-5E24-1AF1-137F74E5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Overall Main Architecture (main.c)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80D79-CDAC-BD8D-0860-DFBD3DF60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Initialization: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dirty="0"/>
              <a:t>Init MCU and peripherals (GPIO, LED Matrix, Timers, I2C, RNG)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dirty="0"/>
              <a:t>Init Lsm303agr device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dirty="0"/>
              <a:t>Init game elements </a:t>
            </a:r>
          </a:p>
          <a:p>
            <a:r>
              <a:rPr lang="en-US" sz="2600" dirty="0"/>
              <a:t>Game Start State: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dirty="0"/>
              <a:t>Display the following string on the LED Matrix: “Play Doodle Jump! Press a button to start”</a:t>
            </a:r>
          </a:p>
          <a:p>
            <a:r>
              <a:rPr lang="en-US" sz="2600" dirty="0"/>
              <a:t>Game Play Loop: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dirty="0"/>
              <a:t>Upon firing of Platform timer: control platform movement/location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dirty="0"/>
              <a:t>Upon firing of Character timer: control character movement/location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dirty="0"/>
              <a:t>Display game play on the LED Matrix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dirty="0"/>
              <a:t>Keep Track of Score (how many platforms fall below the screen)</a:t>
            </a:r>
          </a:p>
          <a:p>
            <a:r>
              <a:rPr lang="en-US" sz="2600" dirty="0"/>
              <a:t>Game Over State: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dirty="0"/>
              <a:t>Clear the screen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600" dirty="0"/>
              <a:t>Print score to terminal if connected to debugging interface</a:t>
            </a:r>
          </a:p>
          <a:p>
            <a:pPr lvl="1"/>
            <a:endParaRPr lang="en-US" sz="1500" dirty="0"/>
          </a:p>
          <a:p>
            <a:pPr marL="457200" lvl="1" indent="0">
              <a:buNone/>
            </a:pPr>
            <a:endParaRPr lang="en-US" sz="1500" dirty="0"/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endParaRPr lang="en-US" sz="1500" dirty="0"/>
          </a:p>
          <a:p>
            <a:pPr marL="457200" lvl="1" indent="0">
              <a:buNone/>
            </a:pPr>
            <a:endParaRPr lang="en-US" sz="1500" dirty="0"/>
          </a:p>
          <a:p>
            <a:pPr lvl="1"/>
            <a:endParaRPr lang="en-US" sz="1500" dirty="0"/>
          </a:p>
        </p:txBody>
      </p:sp>
      <p:pic>
        <p:nvPicPr>
          <p:cNvPr id="4" name="IMG_0949_dgICI9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7622A713-1D1D-84F7-A1B4-918DA4123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65408" y="3959569"/>
            <a:ext cx="2940149" cy="244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DA09A-6AE7-5E24-1AF1-137F74E5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Timer Interface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80D79-CDAC-BD8D-0860-DFBD3DF60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5"/>
            <a:ext cx="6713552" cy="4548145"/>
          </a:xfrm>
        </p:spPr>
        <p:txBody>
          <a:bodyPr anchor="t">
            <a:normAutofit/>
          </a:bodyPr>
          <a:lstStyle/>
          <a:p>
            <a:r>
              <a:rPr lang="en-US" sz="1800" dirty="0"/>
              <a:t>Physical peripheral: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Set </a:t>
            </a:r>
            <a:r>
              <a:rPr lang="en-US" sz="1800" dirty="0" err="1"/>
              <a:t>prescaler</a:t>
            </a:r>
            <a:r>
              <a:rPr lang="en-US" sz="1800" dirty="0"/>
              <a:t> to control timer frequency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Set CAPTURE to copy the counter value to CC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Set CC to a value, and the EVENT will generate an event on counter == CC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Can enable interrupts on EVENT</a:t>
            </a:r>
          </a:p>
          <a:p>
            <a:r>
              <a:rPr lang="en-US" sz="1800" dirty="0"/>
              <a:t>Virtual Implementation: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Linked List, with sorted insert based on timer expiration time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Set expiration time to </a:t>
            </a:r>
            <a:r>
              <a:rPr lang="en-US" sz="1800" i="1" dirty="0"/>
              <a:t>current CC count + desired ticks</a:t>
            </a:r>
            <a:r>
              <a:rPr lang="en-US" sz="1800" dirty="0"/>
              <a:t>, and insert node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CC is set to the expiration time of the list head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Upon event generation, interrupt triggers callback function, and the list head is removed (or added with an updated expiration time)</a:t>
            </a:r>
          </a:p>
          <a:p>
            <a:endParaRPr lang="en-US" sz="1700" dirty="0"/>
          </a:p>
          <a:p>
            <a:endParaRPr lang="en-US" sz="1700" dirty="0"/>
          </a:p>
          <a:p>
            <a:pPr lvl="1"/>
            <a:endParaRPr lang="en-US" sz="1700" dirty="0"/>
          </a:p>
          <a:p>
            <a:pPr lvl="1"/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8B3CC-0524-859C-E6B2-40F929579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7" t="4104" r="8012" b="3183"/>
          <a:stretch/>
        </p:blipFill>
        <p:spPr>
          <a:xfrm>
            <a:off x="7041114" y="3305806"/>
            <a:ext cx="4911398" cy="3454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4E719-BC25-A6F1-E66E-92AFFEA63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807" y="2009466"/>
            <a:ext cx="36957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7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9D630-F58C-DD72-84F2-5C8C309E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Platform unit (platform.h/platform.c)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B40674-6638-BC26-3D84-E36CF1B06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5"/>
            <a:ext cx="6713552" cy="4548145"/>
          </a:xfrm>
        </p:spPr>
        <p:txBody>
          <a:bodyPr anchor="t">
            <a:normAutofit/>
          </a:bodyPr>
          <a:lstStyle/>
          <a:p>
            <a:r>
              <a:rPr lang="en-US" sz="2000" dirty="0"/>
              <a:t>Platform struct fields: active, row, length, </a:t>
            </a:r>
            <a:r>
              <a:rPr lang="en-US" sz="2000" dirty="0" err="1"/>
              <a:t>col_start</a:t>
            </a:r>
            <a:endParaRPr lang="en-US" sz="2000" dirty="0"/>
          </a:p>
          <a:p>
            <a:r>
              <a:rPr lang="en-US" sz="2000" dirty="0"/>
              <a:t>Array of 3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Random length (between  2 and 3), and random </a:t>
            </a:r>
            <a:r>
              <a:rPr lang="en-US" sz="2000" dirty="0" err="1"/>
              <a:t>col_start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Init as inactive, and at top row</a:t>
            </a:r>
          </a:p>
          <a:p>
            <a:r>
              <a:rPr lang="en-US" sz="2000" dirty="0"/>
              <a:t>Activate Platform Timer Callback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Periodically activate first inactive row in the array</a:t>
            </a:r>
          </a:p>
          <a:p>
            <a:r>
              <a:rPr lang="en-US" sz="2000" dirty="0"/>
              <a:t>Next Row Timer Callback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For each active platform move one row down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If platform is at the bottom row, deactivate the platform, re-randomize the length and </a:t>
            </a:r>
            <a:r>
              <a:rPr lang="en-US" sz="2000" dirty="0" err="1"/>
              <a:t>col_start</a:t>
            </a:r>
            <a:r>
              <a:rPr lang="en-US" sz="2000" dirty="0"/>
              <a:t>, reset row to top, and increment the game score 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B517838-A7CF-8A1E-02DA-F4BA3C15A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0" r="14595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31A2797-EBA0-2F4E-4925-5CAF710FF309}"/>
              </a:ext>
            </a:extLst>
          </p:cNvPr>
          <p:cNvSpPr/>
          <p:nvPr/>
        </p:nvSpPr>
        <p:spPr>
          <a:xfrm>
            <a:off x="6939643" y="3734272"/>
            <a:ext cx="2367643" cy="1355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82F7694-AF81-F865-C78A-F3844CA5B8A7}"/>
              </a:ext>
            </a:extLst>
          </p:cNvPr>
          <p:cNvSpPr/>
          <p:nvPr/>
        </p:nvSpPr>
        <p:spPr>
          <a:xfrm>
            <a:off x="6939644" y="4441843"/>
            <a:ext cx="3103658" cy="1355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79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8617C-B37B-823C-1870-974CAED6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RNG Driver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E45E-5871-624C-4017-3F69A8780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Set Config register for bias correction and disable interrupts on data ready </a:t>
            </a:r>
          </a:p>
          <a:p>
            <a:r>
              <a:rPr lang="en-US" sz="2200" dirty="0"/>
              <a:t>Start Random Number Generation</a:t>
            </a:r>
          </a:p>
          <a:p>
            <a:r>
              <a:rPr lang="en-US" sz="2200" dirty="0"/>
              <a:t>Read Value register</a:t>
            </a:r>
          </a:p>
          <a:p>
            <a:r>
              <a:rPr lang="en-US" sz="2200" dirty="0"/>
              <a:t>Bit mask to get desired range of random values </a:t>
            </a:r>
          </a:p>
          <a:p>
            <a:r>
              <a:rPr lang="en-US" sz="2200" dirty="0"/>
              <a:t>Stop Random Number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3F2F1-56C3-232C-26F6-D417D93F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893" y="3984777"/>
            <a:ext cx="5980411" cy="267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03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33883-E873-6D41-D2BD-8DB1BDA2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 dirty="0"/>
              <a:t>Character </a:t>
            </a:r>
            <a:r>
              <a:rPr lang="en-US" sz="5400"/>
              <a:t>Unit (char.h/char.c)</a:t>
            </a:r>
            <a:endParaRPr lang="en-US" sz="5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43D20E8-7320-A862-A3AF-12A2D49B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3" y="1007849"/>
            <a:ext cx="3532036" cy="1307008"/>
          </a:xfrm>
          <a:prstGeom prst="rect">
            <a:avLst/>
          </a:prstGeom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748C9-6DEA-D4B9-0507-CABD3EEC4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8"/>
            <a:ext cx="6986016" cy="4353181"/>
          </a:xfrm>
        </p:spPr>
        <p:txBody>
          <a:bodyPr>
            <a:normAutofit/>
          </a:bodyPr>
          <a:lstStyle/>
          <a:p>
            <a:r>
              <a:rPr lang="en-US" sz="1800" dirty="0"/>
              <a:t>Char struct fields: active, row, col, jumps</a:t>
            </a:r>
          </a:p>
          <a:p>
            <a:r>
              <a:rPr lang="en-US" sz="1800" dirty="0"/>
              <a:t>X Motion Timer Callback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Read 3-Axis Acceleration from the Lsm303agr and calculate the tilt angle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If tilt angle &gt; 20 degrees, move character one column right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If tilt angle &lt; -20 degrees, move character one column left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Supports looping around both sides of the LED Matrix</a:t>
            </a:r>
          </a:p>
          <a:p>
            <a:r>
              <a:rPr lang="en-US" sz="1800" dirty="0"/>
              <a:t>Y Motion Timer Callback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If </a:t>
            </a:r>
            <a:r>
              <a:rPr lang="en-US" sz="1800" i="1" dirty="0"/>
              <a:t>jumps</a:t>
            </a:r>
            <a:r>
              <a:rPr lang="en-US" sz="1800" dirty="0"/>
              <a:t> is 0, character is falling, move down one row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/>
              <a:t>Edge case: bottom row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If </a:t>
            </a:r>
            <a:r>
              <a:rPr lang="en-US" sz="1800" i="1" dirty="0"/>
              <a:t>jumps</a:t>
            </a:r>
            <a:r>
              <a:rPr lang="en-US" sz="1800" dirty="0"/>
              <a:t> is nonzero, character is in the middle of a “jump”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/>
              <a:t>Move up one row, and decrement </a:t>
            </a:r>
            <a:r>
              <a:rPr lang="en-US" sz="1800" i="1" dirty="0"/>
              <a:t>jumps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/>
              <a:t>Edge case: top row</a:t>
            </a:r>
          </a:p>
          <a:p>
            <a:pPr lvl="2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7BB210D-36C6-50B0-3CCA-1AA70BFE4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0" y="576881"/>
            <a:ext cx="3532036" cy="2852119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D55D3E-E2DD-5875-5393-3FBA8F37D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603" y="4005881"/>
            <a:ext cx="3052450" cy="2403806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49AA8DA-69AE-56C0-01DA-27B87EA2A463}"/>
              </a:ext>
            </a:extLst>
          </p:cNvPr>
          <p:cNvSpPr/>
          <p:nvPr/>
        </p:nvSpPr>
        <p:spPr>
          <a:xfrm>
            <a:off x="7805057" y="5007902"/>
            <a:ext cx="2367643" cy="1355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27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515A5-418F-7D69-A33A-1C0104F0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LSM303AGR driver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C2D0-BBC5-2ABF-3571-018A22A0F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I2C communication with accelerometer</a:t>
            </a:r>
          </a:p>
          <a:p>
            <a:r>
              <a:rPr lang="en-US" sz="2200" dirty="0"/>
              <a:t>Helper functions for one byte read (write-read repeated start) and one byte write </a:t>
            </a:r>
          </a:p>
          <a:p>
            <a:r>
              <a:rPr lang="en-US" sz="2200" dirty="0"/>
              <a:t>Init Accelerometer for 100Hz, normal mode (10-bit), and enable all 3 axis</a:t>
            </a:r>
          </a:p>
          <a:p>
            <a:r>
              <a:rPr lang="en-US" sz="2200" dirty="0"/>
              <a:t>Read/concatenate ACC_OUT_HI, ACC_OUT_LOW and shift right by 6 bits for each Axis</a:t>
            </a:r>
          </a:p>
          <a:p>
            <a:r>
              <a:rPr lang="en-US" sz="2200" dirty="0"/>
              <a:t>Multiply by the sensitivity and return results in a measurement struct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CA711-A9E1-DE3C-4DB9-7E6CA12E7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112" y="2922814"/>
            <a:ext cx="4020790" cy="3805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33C80-79AF-6A08-98CF-7C6697EB9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234873"/>
            <a:ext cx="5953983" cy="282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4A30C-C720-CCB5-3390-1836F9CB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/>
              <a:t>LED Matrix Unit (led_matrix.h/led_matrix.c)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57CC-DD67-1E9C-2758-882CB5300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855464"/>
          </a:xfrm>
        </p:spPr>
        <p:txBody>
          <a:bodyPr>
            <a:normAutofit/>
          </a:bodyPr>
          <a:lstStyle/>
          <a:p>
            <a:r>
              <a:rPr lang="en-US" sz="1800" dirty="0"/>
              <a:t>General LED Display Timer Callback: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Turn off all rows, clear the columns needed to display a single row, and turn on that row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On the next callback, repeat for the next row</a:t>
            </a:r>
          </a:p>
          <a:p>
            <a:r>
              <a:rPr lang="en-US" sz="1800" dirty="0"/>
              <a:t>Game Start State: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Use the above algorithm to display one ASCII character at a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A timer callback that increments the character index to display the next one in the string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A timer callback that checks if either of the two buttons have been pressed</a:t>
            </a:r>
          </a:p>
          <a:p>
            <a:r>
              <a:rPr lang="en-US" sz="1800" dirty="0"/>
              <a:t>Game Play State: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Keep track of a 5x5x4 LED States array – row, col, duty cycle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Populate the array with the location of all active platforms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Detect collision between character’s current location and any platform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Add the character location to the array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Use the above algorithm to display the game, with added PWM complication to mimic brightness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/>
              <a:t>Cycle through all duty cycles for a single row on each callback before moving on to the next row</a:t>
            </a:r>
          </a:p>
          <a:p>
            <a:pPr marL="457200" lvl="1" indent="0">
              <a:buNone/>
            </a:pPr>
            <a:endParaRPr lang="en-US" sz="1500" dirty="0"/>
          </a:p>
          <a:p>
            <a:pPr lvl="1"/>
            <a:endParaRPr lang="en-US" sz="1500" dirty="0"/>
          </a:p>
          <a:p>
            <a:pPr marL="457200" lvl="1" indent="0">
              <a:buNone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1E509-81FF-996F-B9A9-4DFE22E85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0" r="14595" b="-3"/>
          <a:stretch/>
        </p:blipFill>
        <p:spPr>
          <a:xfrm>
            <a:off x="9895115" y="3002936"/>
            <a:ext cx="2150364" cy="22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67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72978-54E0-B0B4-AD75-7E1A77E4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Possible Improvements</a:t>
            </a:r>
          </a:p>
        </p:txBody>
      </p:sp>
      <p:pic>
        <p:nvPicPr>
          <p:cNvPr id="20" name="Picture 19" descr="An electronic circuit board in blue colour">
            <a:extLst>
              <a:ext uri="{FF2B5EF4-FFF2-40B4-BE49-F238E27FC236}">
                <a16:creationId xmlns:a16="http://schemas.microsoft.com/office/drawing/2014/main" id="{D7A6DB60-AFC8-95A9-108D-B222CDEBF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5" r="4527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869D8-DBEE-5BB8-88C7-0C804DA49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4151376"/>
          </a:xfrm>
        </p:spPr>
        <p:txBody>
          <a:bodyPr>
            <a:normAutofit/>
          </a:bodyPr>
          <a:lstStyle/>
          <a:p>
            <a:r>
              <a:rPr lang="en-US" sz="1800" dirty="0"/>
              <a:t>Code organization: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Initialization behavior spread across many functions and is not as organized as it should be</a:t>
            </a:r>
          </a:p>
          <a:p>
            <a:r>
              <a:rPr lang="en-US" sz="1800" dirty="0"/>
              <a:t>Use hardware interrupt for button to start the game, instead of a timer</a:t>
            </a:r>
          </a:p>
          <a:p>
            <a:r>
              <a:rPr lang="en-US" sz="1800" dirty="0"/>
              <a:t>Redundancies in </a:t>
            </a:r>
            <a:r>
              <a:rPr lang="en-US" sz="1800" dirty="0" err="1"/>
              <a:t>led_matrix.c</a:t>
            </a:r>
            <a:r>
              <a:rPr lang="en-US" sz="1800" dirty="0"/>
              <a:t> functions for game display and displaying a string </a:t>
            </a:r>
          </a:p>
          <a:p>
            <a:r>
              <a:rPr lang="en-US" sz="1800" dirty="0"/>
              <a:t>Display final score on the LED Matrix</a:t>
            </a:r>
          </a:p>
          <a:p>
            <a:r>
              <a:rPr lang="en-US" sz="1800" dirty="0"/>
              <a:t>Loop initial message so that it plays back repeatedly </a:t>
            </a:r>
          </a:p>
          <a:p>
            <a:r>
              <a:rPr lang="en-US" sz="1800" dirty="0"/>
              <a:t>Priority Queue data structure for Virtual Timers</a:t>
            </a:r>
          </a:p>
          <a:p>
            <a:r>
              <a:rPr lang="en-US" sz="1800" dirty="0"/>
              <a:t>Consider changing architecture to rely on main loop instead of repeated timers </a:t>
            </a:r>
          </a:p>
        </p:txBody>
      </p:sp>
    </p:spTree>
    <p:extLst>
      <p:ext uri="{BB962C8B-B14F-4D97-AF65-F5344CB8AC3E}">
        <p14:creationId xmlns:p14="http://schemas.microsoft.com/office/powerpoint/2010/main" val="3452317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4CD8E-7FB7-1F70-A6AD-BAC230368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</p:spPr>
        <p:txBody>
          <a:bodyPr anchor="ctr">
            <a:normAutofit/>
          </a:bodyPr>
          <a:lstStyle/>
          <a:p>
            <a:r>
              <a:rPr lang="en-US" sz="6600" dirty="0"/>
              <a:t>Thank You!!!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0AA0EC6A-0498-4C69-8009-F0368F92D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1299" y="2633472"/>
            <a:ext cx="358635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1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5145-2CD8-5FEA-0C01-F6B2EF85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053CC-A500-95F1-1E7A-A6D06F3DB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https://infocenter.nordicsemi.com/pdf/nRF52833_PS_v1.5.pdf</a:t>
            </a:r>
            <a:endParaRPr lang="en-US" dirty="0"/>
          </a:p>
          <a:p>
            <a:r>
              <a:rPr lang="en-US" dirty="0">
                <a:hlinkClick r:id="rId3"/>
              </a:rPr>
              <a:t>https://www.okdo.com/wp-content/uploads/2020/10/BBC-microbit-v2-datasheet-v1.2.pdf</a:t>
            </a:r>
            <a:endParaRPr lang="en-US" dirty="0"/>
          </a:p>
          <a:p>
            <a:r>
              <a:rPr lang="en-US" dirty="0">
                <a:hlinkClick r:id="rId4"/>
              </a:rPr>
              <a:t>https://www.st.com/en/mems-and-sensors/lsm303agr.html</a:t>
            </a:r>
            <a:endParaRPr lang="en-US" dirty="0"/>
          </a:p>
          <a:p>
            <a:r>
              <a:rPr lang="en-US" dirty="0">
                <a:hlinkClick r:id="rId5"/>
              </a:rPr>
              <a:t>https://www.digikey.com/en/articles/using-an-accelerometer-for-inclination-sensing</a:t>
            </a:r>
            <a:endParaRPr lang="en-US" dirty="0"/>
          </a:p>
          <a:p>
            <a:r>
              <a:rPr lang="en-US" dirty="0">
                <a:hlinkClick r:id="rId6"/>
              </a:rPr>
              <a:t>https://github.com/haolanzhan/Embedded-Game-Developed-on-Microbit/blob/main/software/apps/virtual_timers/virtual_timer.c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5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83505-E97E-7B6F-4DF6-32BB0483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Doodle Jump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5E2A3-6DA4-C6F7-1E41-EA33FFCB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3654"/>
            <a:ext cx="4083051" cy="55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3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83505-E97E-7B6F-4DF6-32BB0483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Micro:bit V2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FF09A83-ECAC-7336-D686-091A57C7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935" y="643469"/>
            <a:ext cx="6421973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5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G_0959_IkbZHN.mp4">
            <a:hlinkClick r:id="" action="ppaction://media"/>
            <a:extLst>
              <a:ext uri="{FF2B5EF4-FFF2-40B4-BE49-F238E27FC236}">
                <a16:creationId xmlns:a16="http://schemas.microsoft.com/office/drawing/2014/main" id="{D043AD11-9A27-5F10-654B-AD41CB2FA3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2868" y="914400"/>
            <a:ext cx="4770064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5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ACE36-AD0F-BBAC-6B44-D201B234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000" dirty="0"/>
              <a:t>Hardware components: nRF52833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FDB47-FEEB-9858-C651-047598FA0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DA5C-21AB-341C-A5B2-89A92417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 dirty="0"/>
              <a:t>Nordic Semiconductor nRF52833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ARM ® Cortex ® -M4 32-bit processor with FPU, 64 MHz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1.7 V to 5.5 V supply voltage range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512 kB flash and 128 kB RAM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Memory Mapped Peripherals: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42 general purpose I/O pins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Up to 2x I2C compatible two-wire interface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Timer/Counter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RNG 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375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2F396-37F3-474D-C1A9-C621378A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Hardware Components: Lsm303agr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6465-4101-745A-8777-A9A2DF2B7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dirty="0"/>
              <a:t>STMicroelectronics LSM303AGR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Ultralow-power 3-axis Accelerometer and Magnetometer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I2C Interface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±2/±4/±8/±16 g selectable acceleration range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±50 gauss magnetic dynamic range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D48EF-B2F6-26D4-5FAE-FD9A3690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58" y="640080"/>
            <a:ext cx="660099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0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62E43-D595-9A97-AFF2-8B26FD8D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000" dirty="0"/>
              <a:t>Hardware Component: Micro:bit Peripherals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80BDE-F754-62CD-BB4C-C36E326BE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Active high 5x5 LED matrix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Row and Column pins mapped to GPIO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Set row to 1 and Column to 0 to turn 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Cannot independently control each LED, must display one row at a time and cycle through each row repeatedly </a:t>
            </a:r>
          </a:p>
          <a:p>
            <a:r>
              <a:rPr lang="en-US" sz="2200" dirty="0"/>
              <a:t>Active Low A and B buttons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Mapped to GPIO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18D214-92FA-87C9-FCB6-E8E2A674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84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5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D0D51-C115-3FCA-C1F5-73B81545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 Block Diagram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D31549-5909-6A26-DAE6-CD05632F2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95192"/>
            <a:ext cx="7214616" cy="40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2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D0D51-C115-3FCA-C1F5-73B81545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Block Diagram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3162E55-27B3-B4A0-14D0-4988CF043A30}"/>
              </a:ext>
            </a:extLst>
          </p:cNvPr>
          <p:cNvSpPr/>
          <p:nvPr/>
        </p:nvSpPr>
        <p:spPr>
          <a:xfrm>
            <a:off x="6623949" y="1697219"/>
            <a:ext cx="2315936" cy="535314"/>
          </a:xfrm>
          <a:prstGeom prst="roundRect">
            <a:avLst/>
          </a:prstGeom>
          <a:solidFill>
            <a:srgbClr val="C7CE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Initialization State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BCC9A2-F845-D18E-3EF9-4F7833617617}"/>
              </a:ext>
            </a:extLst>
          </p:cNvPr>
          <p:cNvSpPr/>
          <p:nvPr/>
        </p:nvSpPr>
        <p:spPr>
          <a:xfrm>
            <a:off x="6623949" y="2825225"/>
            <a:ext cx="2315936" cy="535314"/>
          </a:xfrm>
          <a:prstGeom prst="roundRect">
            <a:avLst/>
          </a:prstGeom>
          <a:solidFill>
            <a:srgbClr val="C7CE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Game Start State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CAF158-1579-EC85-B2D7-6B6818065160}"/>
              </a:ext>
            </a:extLst>
          </p:cNvPr>
          <p:cNvSpPr/>
          <p:nvPr/>
        </p:nvSpPr>
        <p:spPr>
          <a:xfrm>
            <a:off x="6623947" y="3941657"/>
            <a:ext cx="2315936" cy="535314"/>
          </a:xfrm>
          <a:prstGeom prst="roundRect">
            <a:avLst/>
          </a:prstGeom>
          <a:solidFill>
            <a:srgbClr val="C7CE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Game Play Loop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0B6399-A097-B807-1EEE-40863AED2B2E}"/>
              </a:ext>
            </a:extLst>
          </p:cNvPr>
          <p:cNvSpPr/>
          <p:nvPr/>
        </p:nvSpPr>
        <p:spPr>
          <a:xfrm>
            <a:off x="6623947" y="5063876"/>
            <a:ext cx="2315936" cy="535314"/>
          </a:xfrm>
          <a:prstGeom prst="roundRect">
            <a:avLst/>
          </a:prstGeom>
          <a:solidFill>
            <a:srgbClr val="C7CE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Game Over State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1E168B-55B7-197F-9D89-28EB33AB930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7781917" y="2232533"/>
            <a:ext cx="0" cy="59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C71EBD-695E-5B8F-D1F7-A5C3BD9142FE}"/>
              </a:ext>
            </a:extLst>
          </p:cNvPr>
          <p:cNvSpPr txBox="1"/>
          <p:nvPr/>
        </p:nvSpPr>
        <p:spPr>
          <a:xfrm>
            <a:off x="7781917" y="2367115"/>
            <a:ext cx="325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Upon completion of initialization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CE1F55-A12B-431E-AF2D-C4329BB91D11}"/>
              </a:ext>
            </a:extLst>
          </p:cNvPr>
          <p:cNvCxnSpPr/>
          <p:nvPr/>
        </p:nvCxnSpPr>
        <p:spPr>
          <a:xfrm>
            <a:off x="7781915" y="3354752"/>
            <a:ext cx="0" cy="586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4B66DD-026C-6D22-2148-DCC69C24A0CE}"/>
              </a:ext>
            </a:extLst>
          </p:cNvPr>
          <p:cNvSpPr txBox="1"/>
          <p:nvPr/>
        </p:nvSpPr>
        <p:spPr>
          <a:xfrm>
            <a:off x="7781915" y="3489333"/>
            <a:ext cx="20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 A or B Press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25217-6AE5-A21B-FA9B-E0A9DBEAE048}"/>
              </a:ext>
            </a:extLst>
          </p:cNvPr>
          <p:cNvSpPr txBox="1"/>
          <p:nvPr/>
        </p:nvSpPr>
        <p:spPr>
          <a:xfrm>
            <a:off x="7842167" y="4585757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Character Falls off the Edge of the Screen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B6312E-4EF8-3491-BBE1-B96C0DD226C2}"/>
              </a:ext>
            </a:extLst>
          </p:cNvPr>
          <p:cNvCxnSpPr/>
          <p:nvPr/>
        </p:nvCxnSpPr>
        <p:spPr>
          <a:xfrm>
            <a:off x="7781916" y="4476971"/>
            <a:ext cx="0" cy="586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78EB0D2-F7CF-F7A0-589B-E683130F2FAC}"/>
              </a:ext>
            </a:extLst>
          </p:cNvPr>
          <p:cNvCxnSpPr>
            <a:cxnSpLocks/>
            <a:stCxn id="7" idx="1"/>
            <a:endCxn id="3" idx="1"/>
          </p:cNvCxnSpPr>
          <p:nvPr/>
        </p:nvCxnSpPr>
        <p:spPr>
          <a:xfrm rot="10800000" flipH="1">
            <a:off x="6623947" y="1964877"/>
            <a:ext cx="2" cy="3366657"/>
          </a:xfrm>
          <a:prstGeom prst="curvedConnector3">
            <a:avLst>
              <a:gd name="adj1" fmla="val -1143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654D781-ACC8-FC20-CDEF-5397C2E142FF}"/>
              </a:ext>
            </a:extLst>
          </p:cNvPr>
          <p:cNvCxnSpPr>
            <a:cxnSpLocks/>
            <a:stCxn id="6" idx="1"/>
            <a:endCxn id="3" idx="1"/>
          </p:cNvCxnSpPr>
          <p:nvPr/>
        </p:nvCxnSpPr>
        <p:spPr>
          <a:xfrm rot="10800000" flipH="1">
            <a:off x="6623947" y="1964876"/>
            <a:ext cx="2" cy="2244438"/>
          </a:xfrm>
          <a:prstGeom prst="curvedConnector3">
            <a:avLst>
              <a:gd name="adj1" fmla="val -1143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0CED9BD-FDE2-D279-142E-3CD76B479FC0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>
            <a:off x="6623949" y="1964876"/>
            <a:ext cx="12700" cy="112800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C9CED920-2DE6-3BE8-2746-05A031E85940}"/>
              </a:ext>
            </a:extLst>
          </p:cNvPr>
          <p:cNvSpPr/>
          <p:nvPr/>
        </p:nvSpPr>
        <p:spPr>
          <a:xfrm>
            <a:off x="7310862" y="1581370"/>
            <a:ext cx="858982" cy="115849"/>
          </a:xfrm>
          <a:prstGeom prst="utur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55E3F3-D70B-2A61-EA72-CFAFFF02C7E9}"/>
              </a:ext>
            </a:extLst>
          </p:cNvPr>
          <p:cNvSpPr txBox="1"/>
          <p:nvPr/>
        </p:nvSpPr>
        <p:spPr>
          <a:xfrm>
            <a:off x="4897302" y="3354752"/>
            <a:ext cx="1537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 1 Press</a:t>
            </a:r>
          </a:p>
          <a:p>
            <a:r>
              <a:rPr lang="en-US" dirty="0"/>
              <a:t>(reset)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D008EB-EF27-5B2B-33DB-3661DE798D16}"/>
              </a:ext>
            </a:extLst>
          </p:cNvPr>
          <p:cNvSpPr txBox="1"/>
          <p:nvPr/>
        </p:nvSpPr>
        <p:spPr>
          <a:xfrm>
            <a:off x="6971809" y="953316"/>
            <a:ext cx="1537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 1 Press</a:t>
            </a:r>
          </a:p>
          <a:p>
            <a:r>
              <a:rPr lang="en-US" dirty="0"/>
              <a:t>(reset)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5284B-B6D8-EADC-1CE1-DC281E4C6B64}"/>
              </a:ext>
            </a:extLst>
          </p:cNvPr>
          <p:cNvSpPr txBox="1"/>
          <p:nvPr/>
        </p:nvSpPr>
        <p:spPr>
          <a:xfrm>
            <a:off x="9235896" y="4480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03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5645</TotalTime>
  <Words>1121</Words>
  <Application>Microsoft Macintosh PowerPoint</Application>
  <PresentationFormat>Widescreen</PresentationFormat>
  <Paragraphs>156</Paragraphs>
  <Slides>19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Wingdings</vt:lpstr>
      <vt:lpstr>Office Theme</vt:lpstr>
      <vt:lpstr>Embedded “Doodle Jump” Game on the Micro:bit v2</vt:lpstr>
      <vt:lpstr>Doodle Jump</vt:lpstr>
      <vt:lpstr>Micro:bit V2</vt:lpstr>
      <vt:lpstr>PowerPoint Presentation</vt:lpstr>
      <vt:lpstr>Hardware components: nRF52833</vt:lpstr>
      <vt:lpstr>Hardware Components: Lsm303agr</vt:lpstr>
      <vt:lpstr>Hardware Component: Micro:bit Peripherals</vt:lpstr>
      <vt:lpstr>Hardware Block Diagram</vt:lpstr>
      <vt:lpstr>Software Block Diagram</vt:lpstr>
      <vt:lpstr>Overall Main Architecture (main.c)</vt:lpstr>
      <vt:lpstr>Timer Interface</vt:lpstr>
      <vt:lpstr>Platform unit (platform.h/platform.c)</vt:lpstr>
      <vt:lpstr>RNG Driver</vt:lpstr>
      <vt:lpstr>Character Unit (char.h/char.c)</vt:lpstr>
      <vt:lpstr>LSM303AGR driver</vt:lpstr>
      <vt:lpstr>LED Matrix Unit (led_matrix.h/led_matrix.c)</vt:lpstr>
      <vt:lpstr>Possible Improvements</vt:lpstr>
      <vt:lpstr>Thank You!!!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“Doodle Jump” Game on the Micro:bit v2</dc:title>
  <dc:creator>Haolan Tong Zhan</dc:creator>
  <cp:lastModifiedBy>Haolan Tong Zhan</cp:lastModifiedBy>
  <cp:revision>10</cp:revision>
  <dcterms:created xsi:type="dcterms:W3CDTF">2022-12-08T04:56:57Z</dcterms:created>
  <dcterms:modified xsi:type="dcterms:W3CDTF">2022-12-12T03:02:36Z</dcterms:modified>
</cp:coreProperties>
</file>